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549F"/>
    <a:srgbClr val="7FB927"/>
    <a:srgbClr val="6565B7"/>
    <a:srgbClr val="FDEA0C"/>
    <a:srgbClr val="E4087F"/>
    <a:srgbClr val="FFA546"/>
    <a:srgbClr val="F18A00"/>
    <a:srgbClr val="A7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61"/>
    <p:restoredTop sz="94622"/>
  </p:normalViewPr>
  <p:slideViewPr>
    <p:cSldViewPr snapToGrid="0" snapToObjects="1">
      <p:cViewPr varScale="1">
        <p:scale>
          <a:sx n="28" d="100"/>
          <a:sy n="28" d="100"/>
        </p:scale>
        <p:origin x="184" y="1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CC631-4FBF-D732-EA59-DBA84A26F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0D071B-D949-D77D-6BEC-348594F26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8E3C5-0BA1-4DC2-5D6E-AE6E4D8D6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3D344-6F7C-AD35-7111-4E115F14B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052C6-058D-0EA7-F0F2-66CA97B48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4ACC8-1382-EF34-7E20-4471FBD53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2457EF-8418-2CE8-1A62-F12306582E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80E4D-1C77-4E1A-3511-5E3AE3535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35D98-A2F7-F6BA-CD9B-AD4C9439B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96883-841B-CB70-398B-3DCF3FCAB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5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304A50-2D2E-22FC-A1EE-671FE87B0F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A012A4-3773-662B-E26E-25CAB1CB19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08D70-62E8-B644-2387-727CBE674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1B6F1-0C7A-48B5-CE0F-5092A4F12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8A9C8-7464-1C5D-30F7-75AA334FF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1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F83EE-8E34-C792-BB84-38D4B28C6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BF16D-1ADC-D032-7E0E-A0547D79C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2D000-A4F8-8680-A90F-E441BA220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F177D-03EA-8113-2E60-E9B5944D1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CE51B-2D18-C527-8707-F2F3E00CC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5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2E3B8-21EA-27FD-6247-9C1E2575C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76D8F-5A58-375B-8944-A6F7E7963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BC2E4-F620-0E5E-7294-481316498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0F1C0-03CB-0886-8EF3-7351DF4DC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B592D-BAA1-F1F6-6843-20FD30C61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6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1E1AA-CD4F-29A2-85F8-B2CFBB4D0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3A1FD-595F-2D63-C687-234C480825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8422D0-EA31-2687-E882-3FC398FD9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7C073-80D6-ABF2-62BD-0D529CEFA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411678-7160-545E-5394-275CAB096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3BF603-49FF-2C4A-9C7B-0FAAA70D0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2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B74A-A394-416A-A930-290CB79CA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5664F-93F2-3BFE-C0DF-A39005767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02D2D4-5997-ED2D-48B9-8AF75EC0A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D2DD93-8B50-F2C3-367B-60394E6BAB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8F2948-E10F-0AC1-8040-CFCC771406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68ACAB-A8DC-38A2-1549-4E0FB177A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09B30F-629C-CA13-788D-12C6405E5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A180F4-5864-06C0-F6B6-9108153B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7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74E6B-0891-052F-940D-2207B5AFB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4C883-1672-0783-7861-2DAD00D7B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7F4D2D-8924-542B-D9BF-0CD218D5C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072A1C-CC03-9B0D-296D-A1F256B8B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85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567C03-9A27-321A-5D7C-193630631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51562D-C738-EF40-65C4-B3B57E1FD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4CC432-E1C1-242B-8E8A-2BA53FB8F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2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280B6-1767-C56A-B573-B2496E597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1EF5A-4070-DB25-CA3C-5D16B1504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FD710-8ED0-420E-ECDD-D781CA3864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FD427-B029-4EB9-5B8F-FBF6CB0F9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A0E7BA-D187-5B06-F9A2-606486F3B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BDA061-CD67-A5B7-EC99-0A19AABD4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1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00F27-D4E8-5536-6C40-0E966AD2B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EB0010-E37D-C3EB-DBDB-57339427A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76B7E-3E9D-3F49-7939-5AEA61A5B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8DDD0C-B094-D379-D0FA-F70622022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BD3716-3FF9-0BD5-A98D-66C5464D4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ACEE40-56F1-E5BD-D6F8-F8D999F38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99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1E37F2-AD6A-8FE7-131F-1911488F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28D356-7413-E621-2813-966FCABBD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A26AD-A44D-FACC-2172-F25D5F964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5D417-41BA-544B-B980-6029963A650A}" type="datetimeFigureOut">
              <a:rPr lang="en-US" smtClean="0"/>
              <a:t>4/22/22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5DD22-D879-EAAA-A70E-8795788FD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D50F7-B726-1DB7-9A94-184012B4C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55C23-F134-B74B-91B0-D90DC1BA7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46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24.png"/><Relationship Id="rId5" Type="http://schemas.openxmlformats.org/officeDocument/2006/relationships/image" Target="../media/image6.jpeg"/><Relationship Id="rId10" Type="http://schemas.openxmlformats.org/officeDocument/2006/relationships/image" Target="../media/image23.svg"/><Relationship Id="rId4" Type="http://schemas.openxmlformats.org/officeDocument/2006/relationships/image" Target="../media/image5.jpeg"/><Relationship Id="rId9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hyperlink" Target="https://thankateacher.co.uk/thank-a-teacher/thank-a-teacher-for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image" Target="../media/image1.png"/><Relationship Id="rId16" Type="http://schemas.openxmlformats.org/officeDocument/2006/relationships/image" Target="../media/image3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32.png"/><Relationship Id="rId5" Type="http://schemas.openxmlformats.org/officeDocument/2006/relationships/image" Target="../media/image6.jpeg"/><Relationship Id="rId15" Type="http://schemas.openxmlformats.org/officeDocument/2006/relationships/image" Target="../media/image36.png"/><Relationship Id="rId10" Type="http://schemas.openxmlformats.org/officeDocument/2006/relationships/image" Target="../media/image31.svg"/><Relationship Id="rId4" Type="http://schemas.openxmlformats.org/officeDocument/2006/relationships/image" Target="../media/image5.jpeg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E932F-C7D8-1747-0CAD-E35A524CD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100" y="2827596"/>
            <a:ext cx="11861800" cy="2261019"/>
          </a:xfrm>
        </p:spPr>
        <p:txBody>
          <a:bodyPr/>
          <a:lstStyle/>
          <a:p>
            <a:r>
              <a:rPr lang="en-GB" b="1" dirty="0">
                <a:solidFill>
                  <a:srgbClr val="17549F"/>
                </a:solidFill>
                <a:latin typeface="Quicksand" panose="02070303000000060000" pitchFamily="18" charset="77"/>
              </a:rPr>
              <a:t>To understand the importance of saying thank you</a:t>
            </a:r>
            <a:endParaRPr lang="en-GB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95017"/>
            <a:ext cx="9144000" cy="406544"/>
          </a:xfrm>
        </p:spPr>
        <p:txBody>
          <a:bodyPr/>
          <a:lstStyle/>
          <a:p>
            <a:r>
              <a:rPr lang="en-US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1219" y="184726"/>
            <a:ext cx="2313709" cy="2313709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199" y="359711"/>
            <a:ext cx="1774399" cy="2138724"/>
          </a:xfrm>
          <a:prstGeom prst="rect">
            <a:avLst/>
          </a:prstGeom>
        </p:spPr>
      </p:pic>
      <p:pic>
        <p:nvPicPr>
          <p:cNvPr id="6" name="Picture 5" descr="A group of people standing in a line&#10;&#10;Description automatically generated with medium confidence">
            <a:extLst>
              <a:ext uri="{FF2B5EF4-FFF2-40B4-BE49-F238E27FC236}">
                <a16:creationId xmlns:a16="http://schemas.microsoft.com/office/drawing/2014/main" id="{D3D56B3B-BD6D-E095-DDD4-0A434E1627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14" t="37970" r="7146" b="41386"/>
          <a:stretch/>
        </p:blipFill>
        <p:spPr>
          <a:xfrm>
            <a:off x="2104597" y="642551"/>
            <a:ext cx="7606063" cy="14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1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10" name="Picture 9" descr="A picture containing text, tree, sign, outdoor&#10;&#10;Description automatically generated">
            <a:extLst>
              <a:ext uri="{FF2B5EF4-FFF2-40B4-BE49-F238E27FC236}">
                <a16:creationId xmlns:a16="http://schemas.microsoft.com/office/drawing/2014/main" id="{E9B7DF4B-55FB-99DB-DB39-84E8AF7B40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3666" y="1253628"/>
            <a:ext cx="6284667" cy="353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2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33ED3-C50E-4A6A-0C2B-DBFC431A5260}"/>
              </a:ext>
            </a:extLst>
          </p:cNvPr>
          <p:cNvSpPr txBox="1"/>
          <p:nvPr/>
        </p:nvSpPr>
        <p:spPr>
          <a:xfrm>
            <a:off x="3046971" y="5308399"/>
            <a:ext cx="609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7549F"/>
                </a:solidFill>
                <a:latin typeface="Quicksand" panose="02070303000000060000" pitchFamily="18" charset="77"/>
              </a:rPr>
              <a:t>Safety</a:t>
            </a:r>
            <a:endParaRPr lang="en-US" sz="6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10" name="Picture 9" descr="A picture containing text, tree, sign, outdoor&#10;&#10;Description automatically generated">
            <a:extLst>
              <a:ext uri="{FF2B5EF4-FFF2-40B4-BE49-F238E27FC236}">
                <a16:creationId xmlns:a16="http://schemas.microsoft.com/office/drawing/2014/main" id="{E9B7DF4B-55FB-99DB-DB39-84E8AF7B40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3666" y="1253628"/>
            <a:ext cx="6284667" cy="353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42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4" name="Picture 3" descr="A picture containing person, crowd&#10;&#10;Description automatically generated">
            <a:extLst>
              <a:ext uri="{FF2B5EF4-FFF2-40B4-BE49-F238E27FC236}">
                <a16:creationId xmlns:a16="http://schemas.microsoft.com/office/drawing/2014/main" id="{A85BAC07-B328-198C-4455-879ABFD516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6381" y="694890"/>
            <a:ext cx="7719237" cy="434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9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33ED3-C50E-4A6A-0C2B-DBFC431A5260}"/>
              </a:ext>
            </a:extLst>
          </p:cNvPr>
          <p:cNvSpPr txBox="1"/>
          <p:nvPr/>
        </p:nvSpPr>
        <p:spPr>
          <a:xfrm>
            <a:off x="3046971" y="5308399"/>
            <a:ext cx="609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7549F"/>
                </a:solidFill>
                <a:latin typeface="Quicksand" panose="02070303000000060000" pitchFamily="18" charset="77"/>
              </a:rPr>
              <a:t>Security</a:t>
            </a:r>
            <a:endParaRPr lang="en-US" sz="6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4" name="Picture 3" descr="A picture containing person, crowd&#10;&#10;Description automatically generated">
            <a:extLst>
              <a:ext uri="{FF2B5EF4-FFF2-40B4-BE49-F238E27FC236}">
                <a16:creationId xmlns:a16="http://schemas.microsoft.com/office/drawing/2014/main" id="{A85BAC07-B328-198C-4455-879ABFD516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6381" y="694890"/>
            <a:ext cx="7719237" cy="434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10" name="Picture 9" descr="A picture containing grass, person, outdoor&#10;&#10;Description automatically generated">
            <a:extLst>
              <a:ext uri="{FF2B5EF4-FFF2-40B4-BE49-F238E27FC236}">
                <a16:creationId xmlns:a16="http://schemas.microsoft.com/office/drawing/2014/main" id="{8A9FC855-9465-645A-D1C1-D19ED1C7C8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0930" y="770760"/>
            <a:ext cx="7230140" cy="406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49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33ED3-C50E-4A6A-0C2B-DBFC431A5260}"/>
              </a:ext>
            </a:extLst>
          </p:cNvPr>
          <p:cNvSpPr txBox="1"/>
          <p:nvPr/>
        </p:nvSpPr>
        <p:spPr>
          <a:xfrm>
            <a:off x="3046971" y="5308399"/>
            <a:ext cx="609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7549F"/>
                </a:solidFill>
                <a:latin typeface="Quicksand" panose="02070303000000060000" pitchFamily="18" charset="77"/>
              </a:rPr>
              <a:t>Belonging</a:t>
            </a:r>
            <a:endParaRPr lang="en-US" sz="6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10" name="Picture 9" descr="A picture containing grass, person, outdoor&#10;&#10;Description automatically generated">
            <a:extLst>
              <a:ext uri="{FF2B5EF4-FFF2-40B4-BE49-F238E27FC236}">
                <a16:creationId xmlns:a16="http://schemas.microsoft.com/office/drawing/2014/main" id="{8A9FC855-9465-645A-D1C1-D19ED1C7C8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0930" y="770760"/>
            <a:ext cx="7230140" cy="406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4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4" name="Picture 3" descr="A picture containing grass, outdoor&#10;&#10;Description automatically generated">
            <a:extLst>
              <a:ext uri="{FF2B5EF4-FFF2-40B4-BE49-F238E27FC236}">
                <a16:creationId xmlns:a16="http://schemas.microsoft.com/office/drawing/2014/main" id="{628A02CE-896B-B103-FE13-11A1F6FC08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6401" y="703450"/>
            <a:ext cx="6932428" cy="389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5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33ED3-C50E-4A6A-0C2B-DBFC431A5260}"/>
              </a:ext>
            </a:extLst>
          </p:cNvPr>
          <p:cNvSpPr txBox="1"/>
          <p:nvPr/>
        </p:nvSpPr>
        <p:spPr>
          <a:xfrm>
            <a:off x="3046971" y="5308399"/>
            <a:ext cx="609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7549F"/>
                </a:solidFill>
                <a:latin typeface="Quicksand" panose="02070303000000060000" pitchFamily="18" charset="77"/>
              </a:rPr>
              <a:t>Confidence</a:t>
            </a:r>
            <a:endParaRPr lang="en-US" sz="6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4" name="Picture 3" descr="A picture containing grass, outdoor&#10;&#10;Description automatically generated">
            <a:extLst>
              <a:ext uri="{FF2B5EF4-FFF2-40B4-BE49-F238E27FC236}">
                <a16:creationId xmlns:a16="http://schemas.microsoft.com/office/drawing/2014/main" id="{628A02CE-896B-B103-FE13-11A1F6FC08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6401" y="703450"/>
            <a:ext cx="6932428" cy="389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0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10" name="Picture 9" descr="A hand holding a medal&#10;&#10;Description automatically generated with medium confidence">
            <a:extLst>
              <a:ext uri="{FF2B5EF4-FFF2-40B4-BE49-F238E27FC236}">
                <a16:creationId xmlns:a16="http://schemas.microsoft.com/office/drawing/2014/main" id="{99E26EF5-4FF6-3E57-6F7E-DCEDADA51F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8107" y="869353"/>
            <a:ext cx="7060019" cy="397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5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33ED3-C50E-4A6A-0C2B-DBFC431A5260}"/>
              </a:ext>
            </a:extLst>
          </p:cNvPr>
          <p:cNvSpPr txBox="1"/>
          <p:nvPr/>
        </p:nvSpPr>
        <p:spPr>
          <a:xfrm>
            <a:off x="3046971" y="5308399"/>
            <a:ext cx="609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7549F"/>
                </a:solidFill>
                <a:latin typeface="Quicksand" panose="02070303000000060000" pitchFamily="18" charset="77"/>
              </a:rPr>
              <a:t>Achievement</a:t>
            </a:r>
            <a:endParaRPr lang="en-US" sz="6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10" name="Picture 9" descr="A hand holding a medal&#10;&#10;Description automatically generated with medium confidence">
            <a:extLst>
              <a:ext uri="{FF2B5EF4-FFF2-40B4-BE49-F238E27FC236}">
                <a16:creationId xmlns:a16="http://schemas.microsoft.com/office/drawing/2014/main" id="{99E26EF5-4FF6-3E57-6F7E-DCEDADA51F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8107" y="869353"/>
            <a:ext cx="7060019" cy="397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6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pic>
        <p:nvPicPr>
          <p:cNvPr id="10" name="Picture 9" descr="A picture containing food, indoor, orange, container&#10;&#10;Description automatically generated">
            <a:extLst>
              <a:ext uri="{FF2B5EF4-FFF2-40B4-BE49-F238E27FC236}">
                <a16:creationId xmlns:a16="http://schemas.microsoft.com/office/drawing/2014/main" id="{643239E1-8619-5B8D-C04A-43882E0A01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16" r="8986"/>
          <a:stretch/>
        </p:blipFill>
        <p:spPr>
          <a:xfrm>
            <a:off x="2538619" y="485065"/>
            <a:ext cx="7074008" cy="482333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9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24240673-FE5F-0FEC-0FB2-F55483E8F0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9069" y="356592"/>
            <a:ext cx="4237729" cy="599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15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Different coloured gifts">
            <a:extLst>
              <a:ext uri="{FF2B5EF4-FFF2-40B4-BE49-F238E27FC236}">
                <a16:creationId xmlns:a16="http://schemas.microsoft.com/office/drawing/2014/main" id="{2DD9644C-4782-0A02-F726-4D5E76D3B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870" y="1038020"/>
            <a:ext cx="6030482" cy="435146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F4332EE-60DC-9AE0-0EAB-7C9BD15E8F81}"/>
              </a:ext>
            </a:extLst>
          </p:cNvPr>
          <p:cNvSpPr txBox="1"/>
          <p:nvPr/>
        </p:nvSpPr>
        <p:spPr>
          <a:xfrm>
            <a:off x="7167143" y="1181480"/>
            <a:ext cx="459502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17549F"/>
                </a:solidFill>
                <a:latin typeface="Quicksand" panose="02070303000000060000" pitchFamily="18" charset="77"/>
              </a:rPr>
              <a:t>How would you feel if you gave your friend a present and they didn’t say thank you?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5287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F4332EE-60DC-9AE0-0EAB-7C9BD15E8F81}"/>
              </a:ext>
            </a:extLst>
          </p:cNvPr>
          <p:cNvSpPr txBox="1"/>
          <p:nvPr/>
        </p:nvSpPr>
        <p:spPr>
          <a:xfrm>
            <a:off x="5907846" y="873772"/>
            <a:ext cx="536136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17549F"/>
                </a:solidFill>
                <a:latin typeface="Quicksand" panose="02070303000000060000" pitchFamily="18" charset="77"/>
              </a:rPr>
              <a:t>Your mum gives your friends a lift to football practice. </a:t>
            </a:r>
            <a:r>
              <a:rPr lang="en-GB" sz="4000" b="1" dirty="0">
                <a:solidFill>
                  <a:srgbClr val="E4087F"/>
                </a:solidFill>
                <a:latin typeface="Quicksand" panose="02070303000000060000" pitchFamily="18" charset="77"/>
              </a:rPr>
              <a:t>They don’t say thank you. </a:t>
            </a:r>
            <a:r>
              <a:rPr lang="en-GB" sz="4000" b="1" dirty="0">
                <a:solidFill>
                  <a:srgbClr val="7FB927"/>
                </a:solidFill>
                <a:latin typeface="Quicksand" panose="02070303000000060000" pitchFamily="18" charset="77"/>
              </a:rPr>
              <a:t>How do you think she feels?</a:t>
            </a:r>
            <a:endParaRPr lang="en-US" sz="4000" dirty="0">
              <a:solidFill>
                <a:srgbClr val="7FB927"/>
              </a:solidFill>
            </a:endParaRPr>
          </a:p>
        </p:txBody>
      </p:sp>
      <p:pic>
        <p:nvPicPr>
          <p:cNvPr id="23" name="Picture 22" descr="Football player standing on pitch, with foot on football, and spectators on bleachers">
            <a:extLst>
              <a:ext uri="{FF2B5EF4-FFF2-40B4-BE49-F238E27FC236}">
                <a16:creationId xmlns:a16="http://schemas.microsoft.com/office/drawing/2014/main" id="{AD80DF9D-D1C5-5533-2BA6-DB1B7CC1073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4362"/>
          <a:stretch/>
        </p:blipFill>
        <p:spPr>
          <a:xfrm>
            <a:off x="445224" y="810979"/>
            <a:ext cx="4971378" cy="369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7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F4332EE-60DC-9AE0-0EAB-7C9BD15E8F81}"/>
              </a:ext>
            </a:extLst>
          </p:cNvPr>
          <p:cNvSpPr txBox="1"/>
          <p:nvPr/>
        </p:nvSpPr>
        <p:spPr>
          <a:xfrm>
            <a:off x="5750117" y="1251476"/>
            <a:ext cx="59479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17549F"/>
                </a:solidFill>
                <a:latin typeface="Quicksand" panose="02070303000000060000" pitchFamily="18" charset="77"/>
              </a:rPr>
              <a:t>Your brother makes you a birthday cake. </a:t>
            </a:r>
            <a:r>
              <a:rPr lang="en-GB" sz="3200" b="1" dirty="0">
                <a:solidFill>
                  <a:srgbClr val="E4087F"/>
                </a:solidFill>
                <a:latin typeface="Quicksand" panose="02070303000000060000" pitchFamily="18" charset="77"/>
              </a:rPr>
              <a:t>You love it and say a big thank you. </a:t>
            </a:r>
            <a:r>
              <a:rPr lang="en-GB" sz="3200" b="1" dirty="0">
                <a:solidFill>
                  <a:srgbClr val="7FB927"/>
                </a:solidFill>
                <a:latin typeface="Quicksand" panose="02070303000000060000" pitchFamily="18" charset="77"/>
              </a:rPr>
              <a:t>You can see he is really happy that you said that. </a:t>
            </a:r>
            <a:r>
              <a:rPr lang="en-GB" sz="3200" b="1" dirty="0">
                <a:solidFill>
                  <a:srgbClr val="17549F"/>
                </a:solidFill>
                <a:latin typeface="Quicksand" panose="02070303000000060000" pitchFamily="18" charset="77"/>
              </a:rPr>
              <a:t>How does that make you feel?</a:t>
            </a:r>
            <a:endParaRPr lang="en-US" sz="3200" dirty="0"/>
          </a:p>
        </p:txBody>
      </p:sp>
      <p:pic>
        <p:nvPicPr>
          <p:cNvPr id="10" name="Picture 9" descr="A birthday cake with lit candles and sprinkles and balloons on the table">
            <a:extLst>
              <a:ext uri="{FF2B5EF4-FFF2-40B4-BE49-F238E27FC236}">
                <a16:creationId xmlns:a16="http://schemas.microsoft.com/office/drawing/2014/main" id="{FE95B9BF-5E22-1DBC-4258-05F84889E76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457"/>
          <a:stretch/>
        </p:blipFill>
        <p:spPr>
          <a:xfrm>
            <a:off x="555926" y="884594"/>
            <a:ext cx="5003271" cy="419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89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BABDE1F-6DE4-1879-F111-B5C171B684EE}"/>
              </a:ext>
            </a:extLst>
          </p:cNvPr>
          <p:cNvSpPr/>
          <p:nvPr/>
        </p:nvSpPr>
        <p:spPr>
          <a:xfrm>
            <a:off x="3060724" y="3925040"/>
            <a:ext cx="6193217" cy="2199513"/>
          </a:xfrm>
          <a:prstGeom prst="roundRect">
            <a:avLst/>
          </a:prstGeom>
          <a:noFill/>
          <a:ln w="104775">
            <a:solidFill>
              <a:srgbClr val="6565B7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7142183"/>
                      <a:gd name="connsiteY0" fmla="*/ 422932 h 2537543"/>
                      <a:gd name="connsiteX1" fmla="*/ 422932 w 7142183"/>
                      <a:gd name="connsiteY1" fmla="*/ 0 h 2537543"/>
                      <a:gd name="connsiteX2" fmla="*/ 1121251 w 7142183"/>
                      <a:gd name="connsiteY2" fmla="*/ 0 h 2537543"/>
                      <a:gd name="connsiteX3" fmla="*/ 1630680 w 7142183"/>
                      <a:gd name="connsiteY3" fmla="*/ 0 h 2537543"/>
                      <a:gd name="connsiteX4" fmla="*/ 2077147 w 7142183"/>
                      <a:gd name="connsiteY4" fmla="*/ 0 h 2537543"/>
                      <a:gd name="connsiteX5" fmla="*/ 2712503 w 7142183"/>
                      <a:gd name="connsiteY5" fmla="*/ 0 h 2537543"/>
                      <a:gd name="connsiteX6" fmla="*/ 3221932 w 7142183"/>
                      <a:gd name="connsiteY6" fmla="*/ 0 h 2537543"/>
                      <a:gd name="connsiteX7" fmla="*/ 3920251 w 7142183"/>
                      <a:gd name="connsiteY7" fmla="*/ 0 h 2537543"/>
                      <a:gd name="connsiteX8" fmla="*/ 4366717 w 7142183"/>
                      <a:gd name="connsiteY8" fmla="*/ 0 h 2537543"/>
                      <a:gd name="connsiteX9" fmla="*/ 5065036 w 7142183"/>
                      <a:gd name="connsiteY9" fmla="*/ 0 h 2537543"/>
                      <a:gd name="connsiteX10" fmla="*/ 5448539 w 7142183"/>
                      <a:gd name="connsiteY10" fmla="*/ 0 h 2537543"/>
                      <a:gd name="connsiteX11" fmla="*/ 6020932 w 7142183"/>
                      <a:gd name="connsiteY11" fmla="*/ 0 h 2537543"/>
                      <a:gd name="connsiteX12" fmla="*/ 6719251 w 7142183"/>
                      <a:gd name="connsiteY12" fmla="*/ 0 h 2537543"/>
                      <a:gd name="connsiteX13" fmla="*/ 7142183 w 7142183"/>
                      <a:gd name="connsiteY13" fmla="*/ 422932 h 2537543"/>
                      <a:gd name="connsiteX14" fmla="*/ 7142183 w 7142183"/>
                      <a:gd name="connsiteY14" fmla="*/ 986825 h 2537543"/>
                      <a:gd name="connsiteX15" fmla="*/ 7142183 w 7142183"/>
                      <a:gd name="connsiteY15" fmla="*/ 1516884 h 2537543"/>
                      <a:gd name="connsiteX16" fmla="*/ 7142183 w 7142183"/>
                      <a:gd name="connsiteY16" fmla="*/ 2114611 h 2537543"/>
                      <a:gd name="connsiteX17" fmla="*/ 6719251 w 7142183"/>
                      <a:gd name="connsiteY17" fmla="*/ 2537543 h 2537543"/>
                      <a:gd name="connsiteX18" fmla="*/ 6083895 w 7142183"/>
                      <a:gd name="connsiteY18" fmla="*/ 2537543 h 2537543"/>
                      <a:gd name="connsiteX19" fmla="*/ 5637429 w 7142183"/>
                      <a:gd name="connsiteY19" fmla="*/ 2537543 h 2537543"/>
                      <a:gd name="connsiteX20" fmla="*/ 4939110 w 7142183"/>
                      <a:gd name="connsiteY20" fmla="*/ 2537543 h 2537543"/>
                      <a:gd name="connsiteX21" fmla="*/ 4366717 w 7142183"/>
                      <a:gd name="connsiteY21" fmla="*/ 2537543 h 2537543"/>
                      <a:gd name="connsiteX22" fmla="*/ 3920251 w 7142183"/>
                      <a:gd name="connsiteY22" fmla="*/ 2537543 h 2537543"/>
                      <a:gd name="connsiteX23" fmla="*/ 3347858 w 7142183"/>
                      <a:gd name="connsiteY23" fmla="*/ 2537543 h 2537543"/>
                      <a:gd name="connsiteX24" fmla="*/ 2964355 w 7142183"/>
                      <a:gd name="connsiteY24" fmla="*/ 2537543 h 2537543"/>
                      <a:gd name="connsiteX25" fmla="*/ 2580852 w 7142183"/>
                      <a:gd name="connsiteY25" fmla="*/ 2537543 h 2537543"/>
                      <a:gd name="connsiteX26" fmla="*/ 2008460 w 7142183"/>
                      <a:gd name="connsiteY26" fmla="*/ 2537543 h 2537543"/>
                      <a:gd name="connsiteX27" fmla="*/ 1561993 w 7142183"/>
                      <a:gd name="connsiteY27" fmla="*/ 2537543 h 2537543"/>
                      <a:gd name="connsiteX28" fmla="*/ 926638 w 7142183"/>
                      <a:gd name="connsiteY28" fmla="*/ 2537543 h 2537543"/>
                      <a:gd name="connsiteX29" fmla="*/ 422932 w 7142183"/>
                      <a:gd name="connsiteY29" fmla="*/ 2537543 h 2537543"/>
                      <a:gd name="connsiteX30" fmla="*/ 0 w 7142183"/>
                      <a:gd name="connsiteY30" fmla="*/ 2114611 h 2537543"/>
                      <a:gd name="connsiteX31" fmla="*/ 0 w 7142183"/>
                      <a:gd name="connsiteY31" fmla="*/ 1550718 h 2537543"/>
                      <a:gd name="connsiteX32" fmla="*/ 0 w 7142183"/>
                      <a:gd name="connsiteY32" fmla="*/ 1020659 h 2537543"/>
                      <a:gd name="connsiteX33" fmla="*/ 0 w 7142183"/>
                      <a:gd name="connsiteY33" fmla="*/ 422932 h 25375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7142183" h="2537543" extrusionOk="0">
                        <a:moveTo>
                          <a:pt x="0" y="422932"/>
                        </a:moveTo>
                        <a:cubicBezTo>
                          <a:pt x="-25139" y="173847"/>
                          <a:pt x="143987" y="17027"/>
                          <a:pt x="422932" y="0"/>
                        </a:cubicBezTo>
                        <a:cubicBezTo>
                          <a:pt x="569154" y="-63156"/>
                          <a:pt x="908415" y="55793"/>
                          <a:pt x="1121251" y="0"/>
                        </a:cubicBezTo>
                        <a:cubicBezTo>
                          <a:pt x="1334087" y="-55793"/>
                          <a:pt x="1377431" y="23642"/>
                          <a:pt x="1630680" y="0"/>
                        </a:cubicBezTo>
                        <a:cubicBezTo>
                          <a:pt x="1883929" y="-23642"/>
                          <a:pt x="1962380" y="18791"/>
                          <a:pt x="2077147" y="0"/>
                        </a:cubicBezTo>
                        <a:cubicBezTo>
                          <a:pt x="2191914" y="-18791"/>
                          <a:pt x="2400967" y="21425"/>
                          <a:pt x="2712503" y="0"/>
                        </a:cubicBezTo>
                        <a:cubicBezTo>
                          <a:pt x="3024039" y="-21425"/>
                          <a:pt x="3069505" y="43349"/>
                          <a:pt x="3221932" y="0"/>
                        </a:cubicBezTo>
                        <a:cubicBezTo>
                          <a:pt x="3374359" y="-43349"/>
                          <a:pt x="3571656" y="17107"/>
                          <a:pt x="3920251" y="0"/>
                        </a:cubicBezTo>
                        <a:cubicBezTo>
                          <a:pt x="4268846" y="-17107"/>
                          <a:pt x="4186173" y="25277"/>
                          <a:pt x="4366717" y="0"/>
                        </a:cubicBezTo>
                        <a:cubicBezTo>
                          <a:pt x="4547261" y="-25277"/>
                          <a:pt x="4921555" y="32558"/>
                          <a:pt x="5065036" y="0"/>
                        </a:cubicBezTo>
                        <a:cubicBezTo>
                          <a:pt x="5208517" y="-32558"/>
                          <a:pt x="5313300" y="13367"/>
                          <a:pt x="5448539" y="0"/>
                        </a:cubicBezTo>
                        <a:cubicBezTo>
                          <a:pt x="5583778" y="-13367"/>
                          <a:pt x="5878181" y="6298"/>
                          <a:pt x="6020932" y="0"/>
                        </a:cubicBezTo>
                        <a:cubicBezTo>
                          <a:pt x="6163683" y="-6298"/>
                          <a:pt x="6504923" y="25233"/>
                          <a:pt x="6719251" y="0"/>
                        </a:cubicBezTo>
                        <a:cubicBezTo>
                          <a:pt x="6973566" y="-20491"/>
                          <a:pt x="7160589" y="177485"/>
                          <a:pt x="7142183" y="422932"/>
                        </a:cubicBezTo>
                        <a:cubicBezTo>
                          <a:pt x="7189844" y="629057"/>
                          <a:pt x="7130289" y="751545"/>
                          <a:pt x="7142183" y="986825"/>
                        </a:cubicBezTo>
                        <a:cubicBezTo>
                          <a:pt x="7154077" y="1222105"/>
                          <a:pt x="7089110" y="1341315"/>
                          <a:pt x="7142183" y="1516884"/>
                        </a:cubicBezTo>
                        <a:cubicBezTo>
                          <a:pt x="7195256" y="1692453"/>
                          <a:pt x="7091694" y="1903982"/>
                          <a:pt x="7142183" y="2114611"/>
                        </a:cubicBezTo>
                        <a:cubicBezTo>
                          <a:pt x="7135712" y="2334998"/>
                          <a:pt x="6954757" y="2511478"/>
                          <a:pt x="6719251" y="2537543"/>
                        </a:cubicBezTo>
                        <a:cubicBezTo>
                          <a:pt x="6487480" y="2583265"/>
                          <a:pt x="6311286" y="2477620"/>
                          <a:pt x="6083895" y="2537543"/>
                        </a:cubicBezTo>
                        <a:cubicBezTo>
                          <a:pt x="5856504" y="2597466"/>
                          <a:pt x="5807047" y="2486576"/>
                          <a:pt x="5637429" y="2537543"/>
                        </a:cubicBezTo>
                        <a:cubicBezTo>
                          <a:pt x="5467811" y="2588510"/>
                          <a:pt x="5086111" y="2507362"/>
                          <a:pt x="4939110" y="2537543"/>
                        </a:cubicBezTo>
                        <a:cubicBezTo>
                          <a:pt x="4792109" y="2567724"/>
                          <a:pt x="4500653" y="2486287"/>
                          <a:pt x="4366717" y="2537543"/>
                        </a:cubicBezTo>
                        <a:cubicBezTo>
                          <a:pt x="4232781" y="2588799"/>
                          <a:pt x="4078729" y="2526606"/>
                          <a:pt x="3920251" y="2537543"/>
                        </a:cubicBezTo>
                        <a:cubicBezTo>
                          <a:pt x="3761773" y="2548480"/>
                          <a:pt x="3518760" y="2471439"/>
                          <a:pt x="3347858" y="2537543"/>
                        </a:cubicBezTo>
                        <a:cubicBezTo>
                          <a:pt x="3176956" y="2603647"/>
                          <a:pt x="3111414" y="2513354"/>
                          <a:pt x="2964355" y="2537543"/>
                        </a:cubicBezTo>
                        <a:cubicBezTo>
                          <a:pt x="2817296" y="2561732"/>
                          <a:pt x="2754574" y="2529323"/>
                          <a:pt x="2580852" y="2537543"/>
                        </a:cubicBezTo>
                        <a:cubicBezTo>
                          <a:pt x="2407130" y="2545763"/>
                          <a:pt x="2162103" y="2483078"/>
                          <a:pt x="2008460" y="2537543"/>
                        </a:cubicBezTo>
                        <a:cubicBezTo>
                          <a:pt x="1854817" y="2592008"/>
                          <a:pt x="1767381" y="2520120"/>
                          <a:pt x="1561993" y="2537543"/>
                        </a:cubicBezTo>
                        <a:cubicBezTo>
                          <a:pt x="1356605" y="2554966"/>
                          <a:pt x="1146004" y="2535406"/>
                          <a:pt x="926638" y="2537543"/>
                        </a:cubicBezTo>
                        <a:cubicBezTo>
                          <a:pt x="707272" y="2539680"/>
                          <a:pt x="673617" y="2500923"/>
                          <a:pt x="422932" y="2537543"/>
                        </a:cubicBezTo>
                        <a:cubicBezTo>
                          <a:pt x="172242" y="2590887"/>
                          <a:pt x="-17894" y="2291840"/>
                          <a:pt x="0" y="2114611"/>
                        </a:cubicBezTo>
                        <a:cubicBezTo>
                          <a:pt x="-7198" y="1982332"/>
                          <a:pt x="57100" y="1729323"/>
                          <a:pt x="0" y="1550718"/>
                        </a:cubicBezTo>
                        <a:cubicBezTo>
                          <a:pt x="-57100" y="1372113"/>
                          <a:pt x="42490" y="1236064"/>
                          <a:pt x="0" y="1020659"/>
                        </a:cubicBezTo>
                        <a:cubicBezTo>
                          <a:pt x="-42490" y="805254"/>
                          <a:pt x="50070" y="665688"/>
                          <a:pt x="0" y="42293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F4332EE-60DC-9AE0-0EAB-7C9BD15E8F81}"/>
              </a:ext>
            </a:extLst>
          </p:cNvPr>
          <p:cNvSpPr txBox="1"/>
          <p:nvPr/>
        </p:nvSpPr>
        <p:spPr>
          <a:xfrm rot="964980">
            <a:off x="6781615" y="1034332"/>
            <a:ext cx="506587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E4087F"/>
                </a:solidFill>
                <a:latin typeface="Quicksand" panose="02070303000000060000" pitchFamily="18" charset="77"/>
              </a:rPr>
              <a:t>Who in school would you like to thank?</a:t>
            </a:r>
            <a:endParaRPr lang="en-US" sz="3200" dirty="0">
              <a:solidFill>
                <a:srgbClr val="E4087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1779F3-2B58-58D7-D604-CDAEB1941A89}"/>
              </a:ext>
            </a:extLst>
          </p:cNvPr>
          <p:cNvSpPr txBox="1"/>
          <p:nvPr/>
        </p:nvSpPr>
        <p:spPr>
          <a:xfrm>
            <a:off x="548567" y="2505533"/>
            <a:ext cx="129548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17549F"/>
                </a:solidFill>
                <a:latin typeface="Quicksand" panose="02070303000000060000" pitchFamily="18" charset="77"/>
              </a:rPr>
              <a:t>1. Draw a picture of the person you’d like to thank.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45D1FA-A315-1F5E-FEFF-92BC0E4BE3DE}"/>
              </a:ext>
            </a:extLst>
          </p:cNvPr>
          <p:cNvSpPr txBox="1"/>
          <p:nvPr/>
        </p:nvSpPr>
        <p:spPr>
          <a:xfrm>
            <a:off x="548567" y="3115802"/>
            <a:ext cx="129548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6565B7"/>
                </a:solidFill>
                <a:latin typeface="Quicksand" panose="02070303000000060000" pitchFamily="18" charset="77"/>
              </a:rPr>
              <a:t>2. Write them a thank you message. </a:t>
            </a:r>
            <a:endParaRPr lang="en-US" sz="2800" dirty="0">
              <a:solidFill>
                <a:srgbClr val="6565B7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AF39F2-BC7D-D7A8-39FA-AE73395CF915}"/>
              </a:ext>
            </a:extLst>
          </p:cNvPr>
          <p:cNvSpPr txBox="1"/>
          <p:nvPr/>
        </p:nvSpPr>
        <p:spPr>
          <a:xfrm>
            <a:off x="-381439" y="4039421"/>
            <a:ext cx="129548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17549F"/>
                </a:solidFill>
                <a:latin typeface="Lucida Handwriting" panose="03010101010101010101" pitchFamily="66" charset="77"/>
              </a:rPr>
              <a:t>Thank you Mrs…for</a:t>
            </a:r>
          </a:p>
          <a:p>
            <a:pPr algn="ctr"/>
            <a:r>
              <a:rPr lang="en-GB" sz="2400" b="1" dirty="0">
                <a:solidFill>
                  <a:srgbClr val="17549F"/>
                </a:solidFill>
                <a:latin typeface="Lucida Handwriting" panose="03010101010101010101" pitchFamily="66" charset="77"/>
              </a:rPr>
              <a:t>I’d like to thank…</a:t>
            </a:r>
          </a:p>
          <a:p>
            <a:pPr algn="ctr"/>
            <a:r>
              <a:rPr lang="en-GB" sz="2400" b="1" dirty="0">
                <a:solidFill>
                  <a:srgbClr val="17549F"/>
                </a:solidFill>
                <a:latin typeface="Lucida Handwriting" panose="03010101010101010101" pitchFamily="66" charset="77"/>
              </a:rPr>
              <a:t>I am so grateful for…</a:t>
            </a:r>
          </a:p>
          <a:p>
            <a:pPr algn="ctr"/>
            <a:r>
              <a:rPr lang="en-GB" sz="2400" b="1" dirty="0">
                <a:solidFill>
                  <a:srgbClr val="17549F"/>
                </a:solidFill>
                <a:latin typeface="Lucida Handwriting" panose="03010101010101010101" pitchFamily="66" charset="77"/>
              </a:rPr>
              <a:t>You made me feel…when…</a:t>
            </a:r>
          </a:p>
          <a:p>
            <a:pPr algn="ctr"/>
            <a:r>
              <a:rPr lang="en-GB" sz="2400" b="1" dirty="0">
                <a:solidFill>
                  <a:srgbClr val="17549F"/>
                </a:solidFill>
                <a:latin typeface="Lucida Handwriting" panose="03010101010101010101" pitchFamily="66" charset="77"/>
              </a:rPr>
              <a:t>I felt brave because you…</a:t>
            </a:r>
            <a:endParaRPr lang="en-US" sz="2400" dirty="0">
              <a:latin typeface="Lucida Handwriting" panose="03010101010101010101" pitchFamily="66" charset="77"/>
            </a:endParaRPr>
          </a:p>
        </p:txBody>
      </p:sp>
      <p:pic>
        <p:nvPicPr>
          <p:cNvPr id="22" name="Graphic 21" descr="Pen outline">
            <a:extLst>
              <a:ext uri="{FF2B5EF4-FFF2-40B4-BE49-F238E27FC236}">
                <a16:creationId xmlns:a16="http://schemas.microsoft.com/office/drawing/2014/main" id="{0E0210A3-AB41-F278-D81A-B5BB510E21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5353" y="3638271"/>
            <a:ext cx="1425666" cy="1425666"/>
          </a:xfrm>
          <a:prstGeom prst="rect">
            <a:avLst/>
          </a:prstGeom>
        </p:spPr>
      </p:pic>
      <p:pic>
        <p:nvPicPr>
          <p:cNvPr id="23" name="Graphic 22" descr="Pencil outline">
            <a:extLst>
              <a:ext uri="{FF2B5EF4-FFF2-40B4-BE49-F238E27FC236}">
                <a16:creationId xmlns:a16="http://schemas.microsoft.com/office/drawing/2014/main" id="{CF180CC2-D61A-0EBC-60FA-E8BBB922FD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78267" y="3710038"/>
            <a:ext cx="1285630" cy="1285630"/>
          </a:xfrm>
          <a:prstGeom prst="rect">
            <a:avLst/>
          </a:prstGeom>
        </p:spPr>
      </p:pic>
      <p:pic>
        <p:nvPicPr>
          <p:cNvPr id="10" name="Graphic 9" descr="Envelope with solid fill">
            <a:extLst>
              <a:ext uri="{FF2B5EF4-FFF2-40B4-BE49-F238E27FC236}">
                <a16:creationId xmlns:a16="http://schemas.microsoft.com/office/drawing/2014/main" id="{587684D2-B68E-2F8B-B225-123FECBA4B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7273" y="353712"/>
            <a:ext cx="2221869" cy="222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2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BA8A76B-0149-0724-F9BA-1768C2FA3D13}"/>
              </a:ext>
            </a:extLst>
          </p:cNvPr>
          <p:cNvSpPr txBox="1"/>
          <p:nvPr/>
        </p:nvSpPr>
        <p:spPr>
          <a:xfrm>
            <a:off x="1701343" y="829006"/>
            <a:ext cx="91069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17549F"/>
                </a:solidFill>
                <a:latin typeface="Quicksand" panose="02070303000000060000" pitchFamily="18" charset="77"/>
              </a:rPr>
              <a:t>Now write up your message in the Thank A Teacher card and give it to the person you are thanking!</a:t>
            </a:r>
            <a:endParaRPr lang="en-US" sz="4000" dirty="0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8569E4C-6BC3-4940-D54A-AB883745D7AC}"/>
              </a:ext>
            </a:extLst>
          </p:cNvPr>
          <p:cNvSpPr/>
          <p:nvPr/>
        </p:nvSpPr>
        <p:spPr>
          <a:xfrm>
            <a:off x="1676845" y="762547"/>
            <a:ext cx="9131428" cy="2199513"/>
          </a:xfrm>
          <a:prstGeom prst="roundRect">
            <a:avLst/>
          </a:prstGeom>
          <a:noFill/>
          <a:ln w="104775">
            <a:solidFill>
              <a:srgbClr val="6565B7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7142183"/>
                      <a:gd name="connsiteY0" fmla="*/ 422932 h 2537543"/>
                      <a:gd name="connsiteX1" fmla="*/ 422932 w 7142183"/>
                      <a:gd name="connsiteY1" fmla="*/ 0 h 2537543"/>
                      <a:gd name="connsiteX2" fmla="*/ 1121251 w 7142183"/>
                      <a:gd name="connsiteY2" fmla="*/ 0 h 2537543"/>
                      <a:gd name="connsiteX3" fmla="*/ 1630680 w 7142183"/>
                      <a:gd name="connsiteY3" fmla="*/ 0 h 2537543"/>
                      <a:gd name="connsiteX4" fmla="*/ 2077147 w 7142183"/>
                      <a:gd name="connsiteY4" fmla="*/ 0 h 2537543"/>
                      <a:gd name="connsiteX5" fmla="*/ 2712503 w 7142183"/>
                      <a:gd name="connsiteY5" fmla="*/ 0 h 2537543"/>
                      <a:gd name="connsiteX6" fmla="*/ 3221932 w 7142183"/>
                      <a:gd name="connsiteY6" fmla="*/ 0 h 2537543"/>
                      <a:gd name="connsiteX7" fmla="*/ 3920251 w 7142183"/>
                      <a:gd name="connsiteY7" fmla="*/ 0 h 2537543"/>
                      <a:gd name="connsiteX8" fmla="*/ 4366717 w 7142183"/>
                      <a:gd name="connsiteY8" fmla="*/ 0 h 2537543"/>
                      <a:gd name="connsiteX9" fmla="*/ 5065036 w 7142183"/>
                      <a:gd name="connsiteY9" fmla="*/ 0 h 2537543"/>
                      <a:gd name="connsiteX10" fmla="*/ 5448539 w 7142183"/>
                      <a:gd name="connsiteY10" fmla="*/ 0 h 2537543"/>
                      <a:gd name="connsiteX11" fmla="*/ 6020932 w 7142183"/>
                      <a:gd name="connsiteY11" fmla="*/ 0 h 2537543"/>
                      <a:gd name="connsiteX12" fmla="*/ 6719251 w 7142183"/>
                      <a:gd name="connsiteY12" fmla="*/ 0 h 2537543"/>
                      <a:gd name="connsiteX13" fmla="*/ 7142183 w 7142183"/>
                      <a:gd name="connsiteY13" fmla="*/ 422932 h 2537543"/>
                      <a:gd name="connsiteX14" fmla="*/ 7142183 w 7142183"/>
                      <a:gd name="connsiteY14" fmla="*/ 986825 h 2537543"/>
                      <a:gd name="connsiteX15" fmla="*/ 7142183 w 7142183"/>
                      <a:gd name="connsiteY15" fmla="*/ 1516884 h 2537543"/>
                      <a:gd name="connsiteX16" fmla="*/ 7142183 w 7142183"/>
                      <a:gd name="connsiteY16" fmla="*/ 2114611 h 2537543"/>
                      <a:gd name="connsiteX17" fmla="*/ 6719251 w 7142183"/>
                      <a:gd name="connsiteY17" fmla="*/ 2537543 h 2537543"/>
                      <a:gd name="connsiteX18" fmla="*/ 6083895 w 7142183"/>
                      <a:gd name="connsiteY18" fmla="*/ 2537543 h 2537543"/>
                      <a:gd name="connsiteX19" fmla="*/ 5637429 w 7142183"/>
                      <a:gd name="connsiteY19" fmla="*/ 2537543 h 2537543"/>
                      <a:gd name="connsiteX20" fmla="*/ 4939110 w 7142183"/>
                      <a:gd name="connsiteY20" fmla="*/ 2537543 h 2537543"/>
                      <a:gd name="connsiteX21" fmla="*/ 4366717 w 7142183"/>
                      <a:gd name="connsiteY21" fmla="*/ 2537543 h 2537543"/>
                      <a:gd name="connsiteX22" fmla="*/ 3920251 w 7142183"/>
                      <a:gd name="connsiteY22" fmla="*/ 2537543 h 2537543"/>
                      <a:gd name="connsiteX23" fmla="*/ 3347858 w 7142183"/>
                      <a:gd name="connsiteY23" fmla="*/ 2537543 h 2537543"/>
                      <a:gd name="connsiteX24" fmla="*/ 2964355 w 7142183"/>
                      <a:gd name="connsiteY24" fmla="*/ 2537543 h 2537543"/>
                      <a:gd name="connsiteX25" fmla="*/ 2580852 w 7142183"/>
                      <a:gd name="connsiteY25" fmla="*/ 2537543 h 2537543"/>
                      <a:gd name="connsiteX26" fmla="*/ 2008460 w 7142183"/>
                      <a:gd name="connsiteY26" fmla="*/ 2537543 h 2537543"/>
                      <a:gd name="connsiteX27" fmla="*/ 1561993 w 7142183"/>
                      <a:gd name="connsiteY27" fmla="*/ 2537543 h 2537543"/>
                      <a:gd name="connsiteX28" fmla="*/ 926638 w 7142183"/>
                      <a:gd name="connsiteY28" fmla="*/ 2537543 h 2537543"/>
                      <a:gd name="connsiteX29" fmla="*/ 422932 w 7142183"/>
                      <a:gd name="connsiteY29" fmla="*/ 2537543 h 2537543"/>
                      <a:gd name="connsiteX30" fmla="*/ 0 w 7142183"/>
                      <a:gd name="connsiteY30" fmla="*/ 2114611 h 2537543"/>
                      <a:gd name="connsiteX31" fmla="*/ 0 w 7142183"/>
                      <a:gd name="connsiteY31" fmla="*/ 1550718 h 2537543"/>
                      <a:gd name="connsiteX32" fmla="*/ 0 w 7142183"/>
                      <a:gd name="connsiteY32" fmla="*/ 1020659 h 2537543"/>
                      <a:gd name="connsiteX33" fmla="*/ 0 w 7142183"/>
                      <a:gd name="connsiteY33" fmla="*/ 422932 h 25375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7142183" h="2537543" extrusionOk="0">
                        <a:moveTo>
                          <a:pt x="0" y="422932"/>
                        </a:moveTo>
                        <a:cubicBezTo>
                          <a:pt x="-25139" y="173847"/>
                          <a:pt x="143987" y="17027"/>
                          <a:pt x="422932" y="0"/>
                        </a:cubicBezTo>
                        <a:cubicBezTo>
                          <a:pt x="569154" y="-63156"/>
                          <a:pt x="908415" y="55793"/>
                          <a:pt x="1121251" y="0"/>
                        </a:cubicBezTo>
                        <a:cubicBezTo>
                          <a:pt x="1334087" y="-55793"/>
                          <a:pt x="1377431" y="23642"/>
                          <a:pt x="1630680" y="0"/>
                        </a:cubicBezTo>
                        <a:cubicBezTo>
                          <a:pt x="1883929" y="-23642"/>
                          <a:pt x="1962380" y="18791"/>
                          <a:pt x="2077147" y="0"/>
                        </a:cubicBezTo>
                        <a:cubicBezTo>
                          <a:pt x="2191914" y="-18791"/>
                          <a:pt x="2400967" y="21425"/>
                          <a:pt x="2712503" y="0"/>
                        </a:cubicBezTo>
                        <a:cubicBezTo>
                          <a:pt x="3024039" y="-21425"/>
                          <a:pt x="3069505" y="43349"/>
                          <a:pt x="3221932" y="0"/>
                        </a:cubicBezTo>
                        <a:cubicBezTo>
                          <a:pt x="3374359" y="-43349"/>
                          <a:pt x="3571656" y="17107"/>
                          <a:pt x="3920251" y="0"/>
                        </a:cubicBezTo>
                        <a:cubicBezTo>
                          <a:pt x="4268846" y="-17107"/>
                          <a:pt x="4186173" y="25277"/>
                          <a:pt x="4366717" y="0"/>
                        </a:cubicBezTo>
                        <a:cubicBezTo>
                          <a:pt x="4547261" y="-25277"/>
                          <a:pt x="4921555" y="32558"/>
                          <a:pt x="5065036" y="0"/>
                        </a:cubicBezTo>
                        <a:cubicBezTo>
                          <a:pt x="5208517" y="-32558"/>
                          <a:pt x="5313300" y="13367"/>
                          <a:pt x="5448539" y="0"/>
                        </a:cubicBezTo>
                        <a:cubicBezTo>
                          <a:pt x="5583778" y="-13367"/>
                          <a:pt x="5878181" y="6298"/>
                          <a:pt x="6020932" y="0"/>
                        </a:cubicBezTo>
                        <a:cubicBezTo>
                          <a:pt x="6163683" y="-6298"/>
                          <a:pt x="6504923" y="25233"/>
                          <a:pt x="6719251" y="0"/>
                        </a:cubicBezTo>
                        <a:cubicBezTo>
                          <a:pt x="6973566" y="-20491"/>
                          <a:pt x="7160589" y="177485"/>
                          <a:pt x="7142183" y="422932"/>
                        </a:cubicBezTo>
                        <a:cubicBezTo>
                          <a:pt x="7189844" y="629057"/>
                          <a:pt x="7130289" y="751545"/>
                          <a:pt x="7142183" y="986825"/>
                        </a:cubicBezTo>
                        <a:cubicBezTo>
                          <a:pt x="7154077" y="1222105"/>
                          <a:pt x="7089110" y="1341315"/>
                          <a:pt x="7142183" y="1516884"/>
                        </a:cubicBezTo>
                        <a:cubicBezTo>
                          <a:pt x="7195256" y="1692453"/>
                          <a:pt x="7091694" y="1903982"/>
                          <a:pt x="7142183" y="2114611"/>
                        </a:cubicBezTo>
                        <a:cubicBezTo>
                          <a:pt x="7135712" y="2334998"/>
                          <a:pt x="6954757" y="2511478"/>
                          <a:pt x="6719251" y="2537543"/>
                        </a:cubicBezTo>
                        <a:cubicBezTo>
                          <a:pt x="6487480" y="2583265"/>
                          <a:pt x="6311286" y="2477620"/>
                          <a:pt x="6083895" y="2537543"/>
                        </a:cubicBezTo>
                        <a:cubicBezTo>
                          <a:pt x="5856504" y="2597466"/>
                          <a:pt x="5807047" y="2486576"/>
                          <a:pt x="5637429" y="2537543"/>
                        </a:cubicBezTo>
                        <a:cubicBezTo>
                          <a:pt x="5467811" y="2588510"/>
                          <a:pt x="5086111" y="2507362"/>
                          <a:pt x="4939110" y="2537543"/>
                        </a:cubicBezTo>
                        <a:cubicBezTo>
                          <a:pt x="4792109" y="2567724"/>
                          <a:pt x="4500653" y="2486287"/>
                          <a:pt x="4366717" y="2537543"/>
                        </a:cubicBezTo>
                        <a:cubicBezTo>
                          <a:pt x="4232781" y="2588799"/>
                          <a:pt x="4078729" y="2526606"/>
                          <a:pt x="3920251" y="2537543"/>
                        </a:cubicBezTo>
                        <a:cubicBezTo>
                          <a:pt x="3761773" y="2548480"/>
                          <a:pt x="3518760" y="2471439"/>
                          <a:pt x="3347858" y="2537543"/>
                        </a:cubicBezTo>
                        <a:cubicBezTo>
                          <a:pt x="3176956" y="2603647"/>
                          <a:pt x="3111414" y="2513354"/>
                          <a:pt x="2964355" y="2537543"/>
                        </a:cubicBezTo>
                        <a:cubicBezTo>
                          <a:pt x="2817296" y="2561732"/>
                          <a:pt x="2754574" y="2529323"/>
                          <a:pt x="2580852" y="2537543"/>
                        </a:cubicBezTo>
                        <a:cubicBezTo>
                          <a:pt x="2407130" y="2545763"/>
                          <a:pt x="2162103" y="2483078"/>
                          <a:pt x="2008460" y="2537543"/>
                        </a:cubicBezTo>
                        <a:cubicBezTo>
                          <a:pt x="1854817" y="2592008"/>
                          <a:pt x="1767381" y="2520120"/>
                          <a:pt x="1561993" y="2537543"/>
                        </a:cubicBezTo>
                        <a:cubicBezTo>
                          <a:pt x="1356605" y="2554966"/>
                          <a:pt x="1146004" y="2535406"/>
                          <a:pt x="926638" y="2537543"/>
                        </a:cubicBezTo>
                        <a:cubicBezTo>
                          <a:pt x="707272" y="2539680"/>
                          <a:pt x="673617" y="2500923"/>
                          <a:pt x="422932" y="2537543"/>
                        </a:cubicBezTo>
                        <a:cubicBezTo>
                          <a:pt x="172242" y="2590887"/>
                          <a:pt x="-17894" y="2291840"/>
                          <a:pt x="0" y="2114611"/>
                        </a:cubicBezTo>
                        <a:cubicBezTo>
                          <a:pt x="-7198" y="1982332"/>
                          <a:pt x="57100" y="1729323"/>
                          <a:pt x="0" y="1550718"/>
                        </a:cubicBezTo>
                        <a:cubicBezTo>
                          <a:pt x="-57100" y="1372113"/>
                          <a:pt x="42490" y="1236064"/>
                          <a:pt x="0" y="1020659"/>
                        </a:cubicBezTo>
                        <a:cubicBezTo>
                          <a:pt x="-42490" y="805254"/>
                          <a:pt x="50070" y="665688"/>
                          <a:pt x="0" y="42293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E21714-8F25-10D8-3105-139E9F12136C}"/>
              </a:ext>
            </a:extLst>
          </p:cNvPr>
          <p:cNvSpPr txBox="1"/>
          <p:nvPr/>
        </p:nvSpPr>
        <p:spPr>
          <a:xfrm>
            <a:off x="1676845" y="3211018"/>
            <a:ext cx="91069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E4087F"/>
                </a:solidFill>
                <a:latin typeface="Quicksand" panose="02070303000000060000" pitchFamily="18" charset="77"/>
              </a:rPr>
              <a:t>Or send them your message on a free e-card at: </a:t>
            </a:r>
            <a:r>
              <a:rPr lang="en-GB" sz="3200" b="1" u="sng" dirty="0">
                <a:solidFill>
                  <a:srgbClr val="17549F"/>
                </a:solidFill>
                <a:latin typeface="Quicksand" panose="02070303000000060000" pitchFamily="18" charset="77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https://thankateacher.co.uk/thank-a-teacher/thank-a-teacher-form/</a:t>
            </a:r>
            <a:r>
              <a:rPr lang="en-GB" sz="3200" b="1" dirty="0">
                <a:solidFill>
                  <a:srgbClr val="17549F"/>
                </a:solidFill>
                <a:latin typeface="Quicksand" panose="02070303000000060000" pitchFamily="18" charset="77"/>
              </a:rPr>
              <a:t>  </a:t>
            </a:r>
            <a:endParaRPr lang="en-US" sz="32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4" name="Graphic 3" descr="Pen outline">
            <a:extLst>
              <a:ext uri="{FF2B5EF4-FFF2-40B4-BE49-F238E27FC236}">
                <a16:creationId xmlns:a16="http://schemas.microsoft.com/office/drawing/2014/main" id="{805D4805-2653-5527-C791-A16B87F2AC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1663" y="3197223"/>
            <a:ext cx="1425666" cy="14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122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B20CAE4D-DD79-9F30-73E4-A7AAC2160B82}"/>
              </a:ext>
            </a:extLst>
          </p:cNvPr>
          <p:cNvSpPr/>
          <p:nvPr/>
        </p:nvSpPr>
        <p:spPr>
          <a:xfrm>
            <a:off x="7471739" y="3186730"/>
            <a:ext cx="3672938" cy="3172292"/>
          </a:xfrm>
          <a:prstGeom prst="ellipse">
            <a:avLst/>
          </a:prstGeom>
          <a:noFill/>
          <a:ln w="60325"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672938"/>
                      <a:gd name="connsiteY0" fmla="*/ 1586146 h 3172292"/>
                      <a:gd name="connsiteX1" fmla="*/ 1836469 w 3672938"/>
                      <a:gd name="connsiteY1" fmla="*/ 0 h 3172292"/>
                      <a:gd name="connsiteX2" fmla="*/ 3672938 w 3672938"/>
                      <a:gd name="connsiteY2" fmla="*/ 1586146 h 3172292"/>
                      <a:gd name="connsiteX3" fmla="*/ 1836469 w 3672938"/>
                      <a:gd name="connsiteY3" fmla="*/ 3172292 h 3172292"/>
                      <a:gd name="connsiteX4" fmla="*/ 0 w 3672938"/>
                      <a:gd name="connsiteY4" fmla="*/ 1586146 h 3172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72938" h="3172292" extrusionOk="0">
                        <a:moveTo>
                          <a:pt x="0" y="1586146"/>
                        </a:moveTo>
                        <a:cubicBezTo>
                          <a:pt x="-128632" y="630799"/>
                          <a:pt x="679354" y="53618"/>
                          <a:pt x="1836469" y="0"/>
                        </a:cubicBezTo>
                        <a:cubicBezTo>
                          <a:pt x="2913190" y="13151"/>
                          <a:pt x="3543113" y="714270"/>
                          <a:pt x="3672938" y="1586146"/>
                        </a:cubicBezTo>
                        <a:cubicBezTo>
                          <a:pt x="3609093" y="2524499"/>
                          <a:pt x="2834068" y="3264349"/>
                          <a:pt x="1836469" y="3172292"/>
                        </a:cubicBezTo>
                        <a:cubicBezTo>
                          <a:pt x="740217" y="3127429"/>
                          <a:pt x="111291" y="2515325"/>
                          <a:pt x="0" y="1586146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BA8A76B-0149-0724-F9BA-1768C2FA3D13}"/>
              </a:ext>
            </a:extLst>
          </p:cNvPr>
          <p:cNvSpPr txBox="1"/>
          <p:nvPr/>
        </p:nvSpPr>
        <p:spPr>
          <a:xfrm>
            <a:off x="500743" y="566158"/>
            <a:ext cx="113637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17549F"/>
                </a:solidFill>
                <a:latin typeface="Quicksand" panose="02070303000000060000" pitchFamily="18" charset="77"/>
              </a:rPr>
              <a:t>Well done you! You’ve done a lovely thing and made someone’s day.</a:t>
            </a:r>
            <a:endParaRPr lang="en-US" sz="4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4B764E2-8B64-EF8B-6F05-86BDECB526B2}"/>
              </a:ext>
            </a:extLst>
          </p:cNvPr>
          <p:cNvSpPr txBox="1"/>
          <p:nvPr/>
        </p:nvSpPr>
        <p:spPr>
          <a:xfrm>
            <a:off x="496458" y="2049089"/>
            <a:ext cx="113637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E4087F"/>
                </a:solidFill>
                <a:latin typeface="Quicksand" panose="02070303000000060000" pitchFamily="18" charset="77"/>
              </a:rPr>
              <a:t>How does that make you feel?</a:t>
            </a:r>
            <a:endParaRPr lang="en-US" sz="4000" dirty="0">
              <a:solidFill>
                <a:srgbClr val="E4087F"/>
              </a:solidFill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F60893B-2651-5FEA-B80C-283463E9AFB8}"/>
              </a:ext>
            </a:extLst>
          </p:cNvPr>
          <p:cNvSpPr/>
          <p:nvPr/>
        </p:nvSpPr>
        <p:spPr>
          <a:xfrm>
            <a:off x="2046513" y="2038558"/>
            <a:ext cx="8097697" cy="809615"/>
          </a:xfrm>
          <a:prstGeom prst="roundRect">
            <a:avLst/>
          </a:prstGeom>
          <a:noFill/>
          <a:ln w="104775">
            <a:solidFill>
              <a:srgbClr val="E4087F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7142183"/>
                      <a:gd name="connsiteY0" fmla="*/ 422932 h 2537543"/>
                      <a:gd name="connsiteX1" fmla="*/ 422932 w 7142183"/>
                      <a:gd name="connsiteY1" fmla="*/ 0 h 2537543"/>
                      <a:gd name="connsiteX2" fmla="*/ 1121251 w 7142183"/>
                      <a:gd name="connsiteY2" fmla="*/ 0 h 2537543"/>
                      <a:gd name="connsiteX3" fmla="*/ 1630680 w 7142183"/>
                      <a:gd name="connsiteY3" fmla="*/ 0 h 2537543"/>
                      <a:gd name="connsiteX4" fmla="*/ 2077147 w 7142183"/>
                      <a:gd name="connsiteY4" fmla="*/ 0 h 2537543"/>
                      <a:gd name="connsiteX5" fmla="*/ 2712503 w 7142183"/>
                      <a:gd name="connsiteY5" fmla="*/ 0 h 2537543"/>
                      <a:gd name="connsiteX6" fmla="*/ 3221932 w 7142183"/>
                      <a:gd name="connsiteY6" fmla="*/ 0 h 2537543"/>
                      <a:gd name="connsiteX7" fmla="*/ 3920251 w 7142183"/>
                      <a:gd name="connsiteY7" fmla="*/ 0 h 2537543"/>
                      <a:gd name="connsiteX8" fmla="*/ 4366717 w 7142183"/>
                      <a:gd name="connsiteY8" fmla="*/ 0 h 2537543"/>
                      <a:gd name="connsiteX9" fmla="*/ 5065036 w 7142183"/>
                      <a:gd name="connsiteY9" fmla="*/ 0 h 2537543"/>
                      <a:gd name="connsiteX10" fmla="*/ 5448539 w 7142183"/>
                      <a:gd name="connsiteY10" fmla="*/ 0 h 2537543"/>
                      <a:gd name="connsiteX11" fmla="*/ 6020932 w 7142183"/>
                      <a:gd name="connsiteY11" fmla="*/ 0 h 2537543"/>
                      <a:gd name="connsiteX12" fmla="*/ 6719251 w 7142183"/>
                      <a:gd name="connsiteY12" fmla="*/ 0 h 2537543"/>
                      <a:gd name="connsiteX13" fmla="*/ 7142183 w 7142183"/>
                      <a:gd name="connsiteY13" fmla="*/ 422932 h 2537543"/>
                      <a:gd name="connsiteX14" fmla="*/ 7142183 w 7142183"/>
                      <a:gd name="connsiteY14" fmla="*/ 986825 h 2537543"/>
                      <a:gd name="connsiteX15" fmla="*/ 7142183 w 7142183"/>
                      <a:gd name="connsiteY15" fmla="*/ 1516884 h 2537543"/>
                      <a:gd name="connsiteX16" fmla="*/ 7142183 w 7142183"/>
                      <a:gd name="connsiteY16" fmla="*/ 2114611 h 2537543"/>
                      <a:gd name="connsiteX17" fmla="*/ 6719251 w 7142183"/>
                      <a:gd name="connsiteY17" fmla="*/ 2537543 h 2537543"/>
                      <a:gd name="connsiteX18" fmla="*/ 6083895 w 7142183"/>
                      <a:gd name="connsiteY18" fmla="*/ 2537543 h 2537543"/>
                      <a:gd name="connsiteX19" fmla="*/ 5637429 w 7142183"/>
                      <a:gd name="connsiteY19" fmla="*/ 2537543 h 2537543"/>
                      <a:gd name="connsiteX20" fmla="*/ 4939110 w 7142183"/>
                      <a:gd name="connsiteY20" fmla="*/ 2537543 h 2537543"/>
                      <a:gd name="connsiteX21" fmla="*/ 4366717 w 7142183"/>
                      <a:gd name="connsiteY21" fmla="*/ 2537543 h 2537543"/>
                      <a:gd name="connsiteX22" fmla="*/ 3920251 w 7142183"/>
                      <a:gd name="connsiteY22" fmla="*/ 2537543 h 2537543"/>
                      <a:gd name="connsiteX23" fmla="*/ 3347858 w 7142183"/>
                      <a:gd name="connsiteY23" fmla="*/ 2537543 h 2537543"/>
                      <a:gd name="connsiteX24" fmla="*/ 2964355 w 7142183"/>
                      <a:gd name="connsiteY24" fmla="*/ 2537543 h 2537543"/>
                      <a:gd name="connsiteX25" fmla="*/ 2580852 w 7142183"/>
                      <a:gd name="connsiteY25" fmla="*/ 2537543 h 2537543"/>
                      <a:gd name="connsiteX26" fmla="*/ 2008460 w 7142183"/>
                      <a:gd name="connsiteY26" fmla="*/ 2537543 h 2537543"/>
                      <a:gd name="connsiteX27" fmla="*/ 1561993 w 7142183"/>
                      <a:gd name="connsiteY27" fmla="*/ 2537543 h 2537543"/>
                      <a:gd name="connsiteX28" fmla="*/ 926638 w 7142183"/>
                      <a:gd name="connsiteY28" fmla="*/ 2537543 h 2537543"/>
                      <a:gd name="connsiteX29" fmla="*/ 422932 w 7142183"/>
                      <a:gd name="connsiteY29" fmla="*/ 2537543 h 2537543"/>
                      <a:gd name="connsiteX30" fmla="*/ 0 w 7142183"/>
                      <a:gd name="connsiteY30" fmla="*/ 2114611 h 2537543"/>
                      <a:gd name="connsiteX31" fmla="*/ 0 w 7142183"/>
                      <a:gd name="connsiteY31" fmla="*/ 1550718 h 2537543"/>
                      <a:gd name="connsiteX32" fmla="*/ 0 w 7142183"/>
                      <a:gd name="connsiteY32" fmla="*/ 1020659 h 2537543"/>
                      <a:gd name="connsiteX33" fmla="*/ 0 w 7142183"/>
                      <a:gd name="connsiteY33" fmla="*/ 422932 h 25375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7142183" h="2537543" extrusionOk="0">
                        <a:moveTo>
                          <a:pt x="0" y="422932"/>
                        </a:moveTo>
                        <a:cubicBezTo>
                          <a:pt x="-25139" y="173847"/>
                          <a:pt x="143987" y="17027"/>
                          <a:pt x="422932" y="0"/>
                        </a:cubicBezTo>
                        <a:cubicBezTo>
                          <a:pt x="569154" y="-63156"/>
                          <a:pt x="908415" y="55793"/>
                          <a:pt x="1121251" y="0"/>
                        </a:cubicBezTo>
                        <a:cubicBezTo>
                          <a:pt x="1334087" y="-55793"/>
                          <a:pt x="1377431" y="23642"/>
                          <a:pt x="1630680" y="0"/>
                        </a:cubicBezTo>
                        <a:cubicBezTo>
                          <a:pt x="1883929" y="-23642"/>
                          <a:pt x="1962380" y="18791"/>
                          <a:pt x="2077147" y="0"/>
                        </a:cubicBezTo>
                        <a:cubicBezTo>
                          <a:pt x="2191914" y="-18791"/>
                          <a:pt x="2400967" y="21425"/>
                          <a:pt x="2712503" y="0"/>
                        </a:cubicBezTo>
                        <a:cubicBezTo>
                          <a:pt x="3024039" y="-21425"/>
                          <a:pt x="3069505" y="43349"/>
                          <a:pt x="3221932" y="0"/>
                        </a:cubicBezTo>
                        <a:cubicBezTo>
                          <a:pt x="3374359" y="-43349"/>
                          <a:pt x="3571656" y="17107"/>
                          <a:pt x="3920251" y="0"/>
                        </a:cubicBezTo>
                        <a:cubicBezTo>
                          <a:pt x="4268846" y="-17107"/>
                          <a:pt x="4186173" y="25277"/>
                          <a:pt x="4366717" y="0"/>
                        </a:cubicBezTo>
                        <a:cubicBezTo>
                          <a:pt x="4547261" y="-25277"/>
                          <a:pt x="4921555" y="32558"/>
                          <a:pt x="5065036" y="0"/>
                        </a:cubicBezTo>
                        <a:cubicBezTo>
                          <a:pt x="5208517" y="-32558"/>
                          <a:pt x="5313300" y="13367"/>
                          <a:pt x="5448539" y="0"/>
                        </a:cubicBezTo>
                        <a:cubicBezTo>
                          <a:pt x="5583778" y="-13367"/>
                          <a:pt x="5878181" y="6298"/>
                          <a:pt x="6020932" y="0"/>
                        </a:cubicBezTo>
                        <a:cubicBezTo>
                          <a:pt x="6163683" y="-6298"/>
                          <a:pt x="6504923" y="25233"/>
                          <a:pt x="6719251" y="0"/>
                        </a:cubicBezTo>
                        <a:cubicBezTo>
                          <a:pt x="6973566" y="-20491"/>
                          <a:pt x="7160589" y="177485"/>
                          <a:pt x="7142183" y="422932"/>
                        </a:cubicBezTo>
                        <a:cubicBezTo>
                          <a:pt x="7189844" y="629057"/>
                          <a:pt x="7130289" y="751545"/>
                          <a:pt x="7142183" y="986825"/>
                        </a:cubicBezTo>
                        <a:cubicBezTo>
                          <a:pt x="7154077" y="1222105"/>
                          <a:pt x="7089110" y="1341315"/>
                          <a:pt x="7142183" y="1516884"/>
                        </a:cubicBezTo>
                        <a:cubicBezTo>
                          <a:pt x="7195256" y="1692453"/>
                          <a:pt x="7091694" y="1903982"/>
                          <a:pt x="7142183" y="2114611"/>
                        </a:cubicBezTo>
                        <a:cubicBezTo>
                          <a:pt x="7135712" y="2334998"/>
                          <a:pt x="6954757" y="2511478"/>
                          <a:pt x="6719251" y="2537543"/>
                        </a:cubicBezTo>
                        <a:cubicBezTo>
                          <a:pt x="6487480" y="2583265"/>
                          <a:pt x="6311286" y="2477620"/>
                          <a:pt x="6083895" y="2537543"/>
                        </a:cubicBezTo>
                        <a:cubicBezTo>
                          <a:pt x="5856504" y="2597466"/>
                          <a:pt x="5807047" y="2486576"/>
                          <a:pt x="5637429" y="2537543"/>
                        </a:cubicBezTo>
                        <a:cubicBezTo>
                          <a:pt x="5467811" y="2588510"/>
                          <a:pt x="5086111" y="2507362"/>
                          <a:pt x="4939110" y="2537543"/>
                        </a:cubicBezTo>
                        <a:cubicBezTo>
                          <a:pt x="4792109" y="2567724"/>
                          <a:pt x="4500653" y="2486287"/>
                          <a:pt x="4366717" y="2537543"/>
                        </a:cubicBezTo>
                        <a:cubicBezTo>
                          <a:pt x="4232781" y="2588799"/>
                          <a:pt x="4078729" y="2526606"/>
                          <a:pt x="3920251" y="2537543"/>
                        </a:cubicBezTo>
                        <a:cubicBezTo>
                          <a:pt x="3761773" y="2548480"/>
                          <a:pt x="3518760" y="2471439"/>
                          <a:pt x="3347858" y="2537543"/>
                        </a:cubicBezTo>
                        <a:cubicBezTo>
                          <a:pt x="3176956" y="2603647"/>
                          <a:pt x="3111414" y="2513354"/>
                          <a:pt x="2964355" y="2537543"/>
                        </a:cubicBezTo>
                        <a:cubicBezTo>
                          <a:pt x="2817296" y="2561732"/>
                          <a:pt x="2754574" y="2529323"/>
                          <a:pt x="2580852" y="2537543"/>
                        </a:cubicBezTo>
                        <a:cubicBezTo>
                          <a:pt x="2407130" y="2545763"/>
                          <a:pt x="2162103" y="2483078"/>
                          <a:pt x="2008460" y="2537543"/>
                        </a:cubicBezTo>
                        <a:cubicBezTo>
                          <a:pt x="1854817" y="2592008"/>
                          <a:pt x="1767381" y="2520120"/>
                          <a:pt x="1561993" y="2537543"/>
                        </a:cubicBezTo>
                        <a:cubicBezTo>
                          <a:pt x="1356605" y="2554966"/>
                          <a:pt x="1146004" y="2535406"/>
                          <a:pt x="926638" y="2537543"/>
                        </a:cubicBezTo>
                        <a:cubicBezTo>
                          <a:pt x="707272" y="2539680"/>
                          <a:pt x="673617" y="2500923"/>
                          <a:pt x="422932" y="2537543"/>
                        </a:cubicBezTo>
                        <a:cubicBezTo>
                          <a:pt x="172242" y="2590887"/>
                          <a:pt x="-17894" y="2291840"/>
                          <a:pt x="0" y="2114611"/>
                        </a:cubicBezTo>
                        <a:cubicBezTo>
                          <a:pt x="-7198" y="1982332"/>
                          <a:pt x="57100" y="1729323"/>
                          <a:pt x="0" y="1550718"/>
                        </a:cubicBezTo>
                        <a:cubicBezTo>
                          <a:pt x="-57100" y="1372113"/>
                          <a:pt x="42490" y="1236064"/>
                          <a:pt x="0" y="1020659"/>
                        </a:cubicBezTo>
                        <a:cubicBezTo>
                          <a:pt x="-42490" y="805254"/>
                          <a:pt x="50070" y="665688"/>
                          <a:pt x="0" y="42293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4087F"/>
              </a:solidFill>
            </a:endParaRPr>
          </a:p>
        </p:txBody>
      </p:sp>
      <p:pic>
        <p:nvPicPr>
          <p:cNvPr id="4" name="Graphic 3" descr="Angel face outline outline">
            <a:extLst>
              <a:ext uri="{FF2B5EF4-FFF2-40B4-BE49-F238E27FC236}">
                <a16:creationId xmlns:a16="http://schemas.microsoft.com/office/drawing/2014/main" id="{A32D4362-5DD5-3D12-3091-14239D3405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04555" y="3522519"/>
            <a:ext cx="2242456" cy="2242456"/>
          </a:xfrm>
          <a:prstGeom prst="rect">
            <a:avLst/>
          </a:prstGeom>
        </p:spPr>
      </p:pic>
      <p:pic>
        <p:nvPicPr>
          <p:cNvPr id="10" name="Graphic 9" descr="Question Mark with solid fill">
            <a:extLst>
              <a:ext uri="{FF2B5EF4-FFF2-40B4-BE49-F238E27FC236}">
                <a16:creationId xmlns:a16="http://schemas.microsoft.com/office/drawing/2014/main" id="{21C284DC-A9BE-B741-64EC-54E23CE1C7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29948" y="3760238"/>
            <a:ext cx="1767017" cy="1767017"/>
          </a:xfrm>
          <a:prstGeom prst="rect">
            <a:avLst/>
          </a:prstGeom>
        </p:spPr>
      </p:pic>
      <p:pic>
        <p:nvPicPr>
          <p:cNvPr id="21" name="Graphic 20" descr="Sad face outline outline">
            <a:extLst>
              <a:ext uri="{FF2B5EF4-FFF2-40B4-BE49-F238E27FC236}">
                <a16:creationId xmlns:a16="http://schemas.microsoft.com/office/drawing/2014/main" id="{62D33012-0716-ECB0-0DF3-26C2D6C100B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13112" y="3517980"/>
            <a:ext cx="2196713" cy="219671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38D9EEA-3BA1-3D4C-640A-6C122E9EC2D9}"/>
              </a:ext>
            </a:extLst>
          </p:cNvPr>
          <p:cNvSpPr txBox="1"/>
          <p:nvPr/>
        </p:nvSpPr>
        <p:spPr>
          <a:xfrm>
            <a:off x="7869437" y="3686714"/>
            <a:ext cx="273686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rgbClr val="17549F"/>
                </a:solidFill>
                <a:latin typeface="Lucida Handwriting" panose="03010101010101010101" pitchFamily="66" charset="77"/>
              </a:rPr>
              <a:t>Draw a picture of how you feel and a picture of </a:t>
            </a:r>
            <a:r>
              <a:rPr lang="en-GB" sz="2000" b="1" dirty="0">
                <a:solidFill>
                  <a:srgbClr val="E4087F"/>
                </a:solidFill>
                <a:latin typeface="Lucida Handwriting" panose="03010101010101010101" pitchFamily="66" charset="77"/>
              </a:rPr>
              <a:t>how you think the person you thanked now feels.</a:t>
            </a:r>
          </a:p>
        </p:txBody>
      </p:sp>
      <p:pic>
        <p:nvPicPr>
          <p:cNvPr id="29" name="Graphic 28" descr="Stars outline">
            <a:extLst>
              <a:ext uri="{FF2B5EF4-FFF2-40B4-BE49-F238E27FC236}">
                <a16:creationId xmlns:a16="http://schemas.microsoft.com/office/drawing/2014/main" id="{949A4257-4FAA-78EF-B589-669A931DD6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360264" y="1948064"/>
            <a:ext cx="1617821" cy="1617821"/>
          </a:xfrm>
          <a:prstGeom prst="rect">
            <a:avLst/>
          </a:prstGeom>
        </p:spPr>
      </p:pic>
      <p:pic>
        <p:nvPicPr>
          <p:cNvPr id="31" name="Graphic 30" descr="Pencil outline">
            <a:extLst>
              <a:ext uri="{FF2B5EF4-FFF2-40B4-BE49-F238E27FC236}">
                <a16:creationId xmlns:a16="http://schemas.microsoft.com/office/drawing/2014/main" id="{61451A40-AD77-B09A-986E-41898B06868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28135" y="2868628"/>
            <a:ext cx="1285630" cy="128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08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pic>
        <p:nvPicPr>
          <p:cNvPr id="10" name="Picture 9" descr="A picture containing food, indoor, orange, container&#10;&#10;Description automatically generated">
            <a:extLst>
              <a:ext uri="{FF2B5EF4-FFF2-40B4-BE49-F238E27FC236}">
                <a16:creationId xmlns:a16="http://schemas.microsoft.com/office/drawing/2014/main" id="{643239E1-8619-5B8D-C04A-43882E0A01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16" r="8986"/>
          <a:stretch/>
        </p:blipFill>
        <p:spPr>
          <a:xfrm>
            <a:off x="2538619" y="485065"/>
            <a:ext cx="7074008" cy="48233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33ED3-C50E-4A6A-0C2B-DBFC431A5260}"/>
              </a:ext>
            </a:extLst>
          </p:cNvPr>
          <p:cNvSpPr txBox="1"/>
          <p:nvPr/>
        </p:nvSpPr>
        <p:spPr>
          <a:xfrm>
            <a:off x="3046971" y="5308399"/>
            <a:ext cx="609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7549F"/>
                </a:solidFill>
                <a:latin typeface="Quicksand" panose="02070303000000060000" pitchFamily="18" charset="77"/>
              </a:rPr>
              <a:t>Food</a:t>
            </a:r>
            <a:endParaRPr lang="en-US" sz="6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3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7889D3-0E91-1053-44BC-13229E29BF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1113" y="654304"/>
            <a:ext cx="7074008" cy="397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33ED3-C50E-4A6A-0C2B-DBFC431A5260}"/>
              </a:ext>
            </a:extLst>
          </p:cNvPr>
          <p:cNvSpPr txBox="1"/>
          <p:nvPr/>
        </p:nvSpPr>
        <p:spPr>
          <a:xfrm>
            <a:off x="3046971" y="5308399"/>
            <a:ext cx="609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7549F"/>
                </a:solidFill>
                <a:latin typeface="Quicksand" panose="02070303000000060000" pitchFamily="18" charset="77"/>
              </a:rPr>
              <a:t>Water</a:t>
            </a:r>
            <a:endParaRPr lang="en-US" sz="6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7889D3-0E91-1053-44BC-13229E29BF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1113" y="654304"/>
            <a:ext cx="7074008" cy="397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7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10" name="Picture 9" descr="A person's feet in front of a fire&#10;&#10;Description automatically generated with low confidence">
            <a:extLst>
              <a:ext uri="{FF2B5EF4-FFF2-40B4-BE49-F238E27FC236}">
                <a16:creationId xmlns:a16="http://schemas.microsoft.com/office/drawing/2014/main" id="{54FF3C4A-AC7F-47C2-D52A-2F92EA0639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1925" y="692523"/>
            <a:ext cx="7592384" cy="427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68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33ED3-C50E-4A6A-0C2B-DBFC431A5260}"/>
              </a:ext>
            </a:extLst>
          </p:cNvPr>
          <p:cNvSpPr txBox="1"/>
          <p:nvPr/>
        </p:nvSpPr>
        <p:spPr>
          <a:xfrm>
            <a:off x="3046971" y="5308399"/>
            <a:ext cx="609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7549F"/>
                </a:solidFill>
                <a:latin typeface="Quicksand" panose="02070303000000060000" pitchFamily="18" charset="77"/>
              </a:rPr>
              <a:t>Warmth</a:t>
            </a:r>
            <a:endParaRPr lang="en-US" sz="6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10" name="Picture 9" descr="A person's feet in front of a fire&#10;&#10;Description automatically generated with low confidence">
            <a:extLst>
              <a:ext uri="{FF2B5EF4-FFF2-40B4-BE49-F238E27FC236}">
                <a16:creationId xmlns:a16="http://schemas.microsoft.com/office/drawing/2014/main" id="{54FF3C4A-AC7F-47C2-D52A-2F92EA0639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1925" y="692523"/>
            <a:ext cx="7592384" cy="427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4" name="Picture 3" descr="A picture containing indoor, red, toy, set&#10;&#10;Description automatically generated">
            <a:extLst>
              <a:ext uri="{FF2B5EF4-FFF2-40B4-BE49-F238E27FC236}">
                <a16:creationId xmlns:a16="http://schemas.microsoft.com/office/drawing/2014/main" id="{7E76AF47-C63D-A75D-074C-AF8CEFA203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4615" y="1033823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7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9385AD4-E3F5-9B3D-EE63-A68B63820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2535" y="6467338"/>
            <a:ext cx="9106930" cy="300761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rgbClr val="17549F"/>
                </a:solidFill>
                <a:latin typeface="Quicksand" panose="02070303000000060000" pitchFamily="18" charset="77"/>
              </a:rPr>
              <a:t>Send a free thank you e-card at </a:t>
            </a:r>
            <a:r>
              <a:rPr lang="en-US" sz="1600" b="1" dirty="0" err="1">
                <a:solidFill>
                  <a:srgbClr val="17549F"/>
                </a:solidFill>
                <a:latin typeface="Quicksand" panose="02070303000000060000" pitchFamily="18" charset="77"/>
              </a:rPr>
              <a:t>www.thankateacher.co.uk</a:t>
            </a:r>
            <a:endParaRPr lang="en-US" sz="1600" b="1" dirty="0">
              <a:solidFill>
                <a:srgbClr val="17549F"/>
              </a:solidFill>
              <a:latin typeface="Quicksand" panose="02070303000000060000" pitchFamily="18" charset="77"/>
            </a:endParaRP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C669BA0A-DB79-E966-3187-C6CFFB06D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211" y="5001082"/>
            <a:ext cx="1767017" cy="1767017"/>
          </a:xfrm>
          <a:prstGeom prst="rect">
            <a:avLst/>
          </a:prstGeom>
        </p:spPr>
      </p:pic>
      <p:pic>
        <p:nvPicPr>
          <p:cNvPr id="9" name="Picture 8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5E4C865A-3E3D-0722-93B8-526AD9A99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72" y="5308399"/>
            <a:ext cx="1285631" cy="15496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9933ED3-C50E-4A6A-0C2B-DBFC431A5260}"/>
              </a:ext>
            </a:extLst>
          </p:cNvPr>
          <p:cNvSpPr txBox="1"/>
          <p:nvPr/>
        </p:nvSpPr>
        <p:spPr>
          <a:xfrm>
            <a:off x="3046971" y="5308399"/>
            <a:ext cx="60980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7549F"/>
                </a:solidFill>
                <a:latin typeface="Quicksand" panose="02070303000000060000" pitchFamily="18" charset="77"/>
              </a:rPr>
              <a:t>Health</a:t>
            </a:r>
            <a:endParaRPr lang="en-US" sz="60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EF3583A-F141-0840-A781-9AAC8CEB5B8C}"/>
              </a:ext>
            </a:extLst>
          </p:cNvPr>
          <p:cNvGrpSpPr/>
          <p:nvPr/>
        </p:nvGrpSpPr>
        <p:grpSpPr>
          <a:xfrm>
            <a:off x="11888957" y="111733"/>
            <a:ext cx="266345" cy="6733739"/>
            <a:chOff x="11913188" y="0"/>
            <a:chExt cx="266345" cy="67337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0BDBD9-E9C9-EBBF-D273-CB85FD175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0"/>
              <a:ext cx="266345" cy="35351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8387014-5199-1DE6-3826-1DBF2EEBA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11913188" y="3198616"/>
              <a:ext cx="266345" cy="3535123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C6DFE241-1EF3-640A-F74F-F0D46D963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6992" y="39948"/>
            <a:ext cx="3751965" cy="24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AFCD4-4AC5-29C4-F364-A0E367A711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283" y="51090"/>
            <a:ext cx="3751965" cy="2489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B6E-EFD7-5418-E984-30D77A2AD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182" y="53803"/>
            <a:ext cx="3751965" cy="2489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806A1A-C8F5-8BCF-6016-2DD2C486D0D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525" t="-21151" b="-1"/>
          <a:stretch/>
        </p:blipFill>
        <p:spPr>
          <a:xfrm>
            <a:off x="41565" y="-13855"/>
            <a:ext cx="3319556" cy="3016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D44F72-550F-C265-0FA8-0972F09C43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36698" y="300076"/>
            <a:ext cx="195077" cy="27211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B31E8-C126-18D6-3D0D-7BE41621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079"/>
          <a:stretch/>
        </p:blipFill>
        <p:spPr>
          <a:xfrm flipH="1">
            <a:off x="61196" y="2587284"/>
            <a:ext cx="195077" cy="2721115"/>
          </a:xfrm>
          <a:prstGeom prst="rect">
            <a:avLst/>
          </a:prstGeom>
        </p:spPr>
      </p:pic>
      <p:pic>
        <p:nvPicPr>
          <p:cNvPr id="4" name="Picture 3" descr="A picture containing indoor, red, toy, set&#10;&#10;Description automatically generated">
            <a:extLst>
              <a:ext uri="{FF2B5EF4-FFF2-40B4-BE49-F238E27FC236}">
                <a16:creationId xmlns:a16="http://schemas.microsoft.com/office/drawing/2014/main" id="{7E76AF47-C63D-A75D-074C-AF8CEFA203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4615" y="1033823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1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839CA482EFF4B83B5C2C895C1E039" ma:contentTypeVersion="11" ma:contentTypeDescription="Create a new document." ma:contentTypeScope="" ma:versionID="e304b897d87dd7cf50051cd90549391f">
  <xsd:schema xmlns:xsd="http://www.w3.org/2001/XMLSchema" xmlns:xs="http://www.w3.org/2001/XMLSchema" xmlns:p="http://schemas.microsoft.com/office/2006/metadata/properties" xmlns:ns2="c3f1ca9f-fa81-4267-b6a0-9639cf84bb54" targetNamespace="http://schemas.microsoft.com/office/2006/metadata/properties" ma:root="true" ma:fieldsID="cb95e27041d87b6a2fbe64a07d99d4f6" ns2:_="">
    <xsd:import namespace="c3f1ca9f-fa81-4267-b6a0-9639cf84bb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f1ca9f-fa81-4267-b6a0-9639cf84bb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20B913C-F221-46C8-9F71-BA8C3876F3FE}"/>
</file>

<file path=customXml/itemProps2.xml><?xml version="1.0" encoding="utf-8"?>
<ds:datastoreItem xmlns:ds="http://schemas.openxmlformats.org/officeDocument/2006/customXml" ds:itemID="{F367D422-4F37-4C9F-8B26-24A9F1A9F843}"/>
</file>

<file path=customXml/itemProps3.xml><?xml version="1.0" encoding="utf-8"?>
<ds:datastoreItem xmlns:ds="http://schemas.openxmlformats.org/officeDocument/2006/customXml" ds:itemID="{2106520C-C3FF-4FCF-A035-0FFFD32F4130}"/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606</Words>
  <Application>Microsoft Macintosh PowerPoint</Application>
  <PresentationFormat>Widescreen</PresentationFormat>
  <Paragraphs>52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Lucida Handwriting</vt:lpstr>
      <vt:lpstr>Quicksand</vt:lpstr>
      <vt:lpstr>Office Theme</vt:lpstr>
      <vt:lpstr>To understand the importance of saying thank you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Natalie Elvin</dc:creator>
  <cp:lastModifiedBy>Natalie Elvin</cp:lastModifiedBy>
  <cp:revision>4</cp:revision>
  <dcterms:created xsi:type="dcterms:W3CDTF">2022-04-21T15:17:16Z</dcterms:created>
  <dcterms:modified xsi:type="dcterms:W3CDTF">2022-04-22T07:13:07Z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0x01010082E839CA482EFF4B83B5C2C895C1E039</vt:lpwstr>
  </property>
</Properties>
</file>